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2" r:id="rId15"/>
    <p:sldId id="267" r:id="rId16"/>
    <p:sldId id="268" r:id="rId17"/>
    <p:sldId id="269" r:id="rId18"/>
    <p:sldId id="338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2" r:id="rId29"/>
    <p:sldId id="283" r:id="rId30"/>
    <p:sldId id="333" r:id="rId31"/>
    <p:sldId id="339" r:id="rId32"/>
    <p:sldId id="277" r:id="rId33"/>
    <p:sldId id="278" r:id="rId34"/>
    <p:sldId id="343" r:id="rId35"/>
    <p:sldId id="342" r:id="rId36"/>
    <p:sldId id="344" r:id="rId37"/>
    <p:sldId id="345" r:id="rId38"/>
    <p:sldId id="340" r:id="rId39"/>
    <p:sldId id="341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50" r:id="rId51"/>
    <p:sldId id="294" r:id="rId52"/>
    <p:sldId id="352" r:id="rId53"/>
    <p:sldId id="295" r:id="rId54"/>
    <p:sldId id="296" r:id="rId55"/>
    <p:sldId id="297" r:id="rId56"/>
    <p:sldId id="298" r:id="rId57"/>
    <p:sldId id="299" r:id="rId58"/>
    <p:sldId id="353" r:id="rId59"/>
    <p:sldId id="359" r:id="rId60"/>
    <p:sldId id="301" r:id="rId61"/>
    <p:sldId id="302" r:id="rId62"/>
    <p:sldId id="304" r:id="rId63"/>
    <p:sldId id="303" r:id="rId64"/>
    <p:sldId id="355" r:id="rId65"/>
    <p:sldId id="356" r:id="rId66"/>
    <p:sldId id="365" r:id="rId67"/>
    <p:sldId id="357" r:id="rId68"/>
    <p:sldId id="305" r:id="rId69"/>
    <p:sldId id="358" r:id="rId70"/>
    <p:sldId id="306" r:id="rId71"/>
    <p:sldId id="360" r:id="rId72"/>
    <p:sldId id="307" r:id="rId73"/>
    <p:sldId id="363" r:id="rId74"/>
    <p:sldId id="364" r:id="rId75"/>
    <p:sldId id="362" r:id="rId76"/>
    <p:sldId id="361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B"/>
    <a:srgbClr val="374556"/>
    <a:srgbClr val="FFFFFF"/>
    <a:srgbClr val="404040"/>
    <a:srgbClr val="363D48"/>
    <a:srgbClr val="B3C2FF"/>
    <a:srgbClr val="FFC1FF"/>
    <a:srgbClr val="FFE9E7"/>
    <a:srgbClr val="E2B383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6"/>
    <p:restoredTop sz="88449" autoAdjust="0"/>
  </p:normalViewPr>
  <p:slideViewPr>
    <p:cSldViewPr snapToGrid="0">
      <p:cViewPr>
        <p:scale>
          <a:sx n="26" d="100"/>
          <a:sy n="26" d="100"/>
        </p:scale>
        <p:origin x="96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5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dirty="0"/>
              <a:t>In this course Windows users will be working on </a:t>
            </a:r>
            <a:r>
              <a:rPr lang="en-US" b="1" dirty="0" err="1"/>
              <a:t>gitbash</a:t>
            </a:r>
            <a:r>
              <a:rPr dirty="0"/>
              <a:t>.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122014" y="7751231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991504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3229692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2520345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3261443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850615" y="835258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FC4C69C-D408-4C5A-5D1C-1A27FBC1488C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343429" y="12126712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1A8C02-BFCF-1400-E0BC-173EFCAF565B}"/>
              </a:ext>
            </a:extLst>
          </p:cNvPr>
          <p:cNvGrpSpPr>
            <a:grpSpLocks noChangeAspect="1"/>
          </p:cNvGrpSpPr>
          <p:nvPr/>
        </p:nvGrpSpPr>
        <p:grpSpPr>
          <a:xfrm>
            <a:off x="-35559" y="4330909"/>
            <a:ext cx="13160805" cy="8932431"/>
            <a:chOff x="1034045" y="5056865"/>
            <a:chExt cx="12091201" cy="82064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EB97EFB-F29D-EBBF-AD61-FC104669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61" b="39620"/>
            <a:stretch/>
          </p:blipFill>
          <p:spPr>
            <a:xfrm>
              <a:off x="1034045" y="5056865"/>
              <a:ext cx="12091201" cy="8206475"/>
            </a:xfrm>
            <a:prstGeom prst="rect">
              <a:avLst/>
            </a:prstGeom>
          </p:spPr>
        </p:pic>
        <p:pic>
          <p:nvPicPr>
            <p:cNvPr id="34" name="HeaDS_logo_circle.png" descr="HeaDS_logo_circle.png">
              <a:extLst>
                <a:ext uri="{FF2B5EF4-FFF2-40B4-BE49-F238E27FC236}">
                  <a16:creationId xmlns:a16="http://schemas.microsoft.com/office/drawing/2014/main" id="{CED01379-F433-41C3-E573-7B350685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2187" y="7304810"/>
              <a:ext cx="1425679" cy="142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271A3D-B7E3-21FA-CBC5-F352D341E5BE}"/>
                </a:ext>
              </a:extLst>
            </p:cNvPr>
            <p:cNvSpPr txBox="1"/>
            <p:nvPr/>
          </p:nvSpPr>
          <p:spPr>
            <a:xfrm>
              <a:off x="1625444" y="6879325"/>
              <a:ext cx="5231178" cy="79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CENTER FOR </a:t>
              </a:r>
            </a:p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HEALTH DATA SCIENCE</a:t>
              </a:r>
              <a:endParaRPr lang="en-DK" sz="22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4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/>
              <a:t>A git command always begins with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Sounds cool, yes! </a:t>
            </a:r>
          </a:p>
          <a:p>
            <a:pPr algn="ctr">
              <a:defRPr sz="2800" b="1" spc="311"/>
            </a:pPr>
            <a:r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54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54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02353"/>
            <a:ext cx="9615831" cy="8025110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726355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0800" y="3578291"/>
            <a:ext cx="9535959" cy="795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72</a:t>
            </a:fld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77</a:t>
            </a:fld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78</a:t>
            </a:fld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23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6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Comment line </a:t>
            </a:r>
            <a:r>
              <a:rPr b="1"/>
              <a:t>script 1</a:t>
            </a:r>
            <a:endParaRPr b="1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Usage: sort_this.sh file_name</a:t>
            </a:r>
            <a:endParaRPr b="1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3295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543050"/>
            <a:ext cx="21444809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i.e.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16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</a:t>
            </a:r>
            <a:r>
              <a:rPr dirty="0" err="1"/>
              <a:t>cut_col</a:t>
            </a:r>
            <a:r>
              <a:rPr dirty="0"/>
              <a:t> </a:t>
            </a:r>
            <a:r>
              <a:rPr dirty="0" err="1"/>
              <a:t>file_name</a:t>
            </a:r>
            <a:r>
              <a:rPr dirty="0"/>
              <a:t> </a:t>
            </a:r>
            <a:r>
              <a:rPr dirty="0" err="1"/>
              <a:t>column_number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$1 $2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8750683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cut_col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11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 err="1"/>
              <a:t>Conda</a:t>
            </a:r>
            <a:r>
              <a:rPr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Many </a:t>
            </a:r>
            <a:r>
              <a:rPr dirty="0" err="1"/>
              <a:t>softwares</a:t>
            </a:r>
            <a:r>
              <a:rPr dirty="0"/>
              <a:t> exist as </a:t>
            </a:r>
            <a:r>
              <a:rPr dirty="0" err="1"/>
              <a:t>conda</a:t>
            </a:r>
            <a:r>
              <a:rPr dirty="0"/>
              <a:t> packages, you can use </a:t>
            </a:r>
            <a:r>
              <a:rPr dirty="0" err="1"/>
              <a:t>conda</a:t>
            </a:r>
            <a:r>
              <a:rPr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/>
              <a:t>An environment</a:t>
            </a:r>
            <a:r>
              <a:rPr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IF you do not update the packages, </a:t>
            </a:r>
            <a:r>
              <a:rPr sz="3000" dirty="0"/>
              <a:t>running</a:t>
            </a:r>
            <a:r>
              <a:rPr dirty="0"/>
              <a:t>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TextShape 29"/>
          <p:cNvSpPr txBox="1"/>
          <p:nvPr/>
        </p:nvSpPr>
        <p:spPr>
          <a:xfrm>
            <a:off x="3146229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97272" y="6325042"/>
            <a:ext cx="17846874" cy="6053922"/>
          </a:xfrm>
          <a:prstGeom prst="rect">
            <a:avLst/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66914" y="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Some, but not all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while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top (htop)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ps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kill [pid]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794956" y="8328444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7812828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30787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97861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.zsh_profile</a:t>
            </a:r>
          </a:p>
        </p:txBody>
      </p:sp>
      <p:grpSp>
        <p:nvGrpSpPr>
          <p:cNvPr id="2110" name="Group"/>
          <p:cNvGrpSpPr/>
          <p:nvPr/>
        </p:nvGrpSpPr>
        <p:grpSpPr>
          <a:xfrm>
            <a:off x="14835030" y="38574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836387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836387" y="47635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836992" y="53303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7683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53303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87350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831031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831031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834730" y="97861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762326" y="14049988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651549" y="2399773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7133906" y="6704835"/>
            <a:ext cx="412424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sp>
        <p:nvSpPr>
          <p:cNvPr id="2130" name="https://landoflinux.com/linux_bash_configuration_files.html"/>
          <p:cNvSpPr txBox="1"/>
          <p:nvPr/>
        </p:nvSpPr>
        <p:spPr>
          <a:xfrm>
            <a:off x="13481912" y="12445437"/>
            <a:ext cx="93747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dirty="0"/>
              <a:t>https://landoflinux.com/linux_bash_configuration_files.html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43325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2" name="Rectangle 21"/>
          <p:cNvSpPr/>
          <p:nvPr/>
        </p:nvSpPr>
        <p:spPr>
          <a:xfrm flipH="1">
            <a:off x="13198289" y="12309732"/>
            <a:ext cx="10008878" cy="8190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3" name="TextShape 29"/>
          <p:cNvSpPr txBox="1"/>
          <p:nvPr/>
        </p:nvSpPr>
        <p:spPr>
          <a:xfrm>
            <a:off x="16492053" y="80254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32964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/etc</a:t>
            </a:r>
          </a:p>
        </p:txBody>
      </p:sp>
      <p:sp>
        <p:nvSpPr>
          <p:cNvPr id="2135" name="Line"/>
          <p:cNvSpPr/>
          <p:nvPr/>
        </p:nvSpPr>
        <p:spPr>
          <a:xfrm>
            <a:off x="16486998" y="85966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9656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923636" y="79998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923636" y="32964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2157" name="7eb461806e5e96b16d5ff27bbabf6bcfdfc21128b3a3c19621830ff7e94112ad.jpg" descr="7eb461806e5e96b16d5ff27bbabf6bcfdfc21128b3a3c19621830ff7e94112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85" y="3911355"/>
            <a:ext cx="12222620" cy="908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10997</TotalTime>
  <Words>7676</Words>
  <Application>Microsoft Macintosh PowerPoint</Application>
  <PresentationFormat>Custom</PresentationFormat>
  <Paragraphs>1589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Arial</vt:lpstr>
      <vt:lpstr>Calibri</vt:lpstr>
      <vt:lpstr>Courier New</vt:lpstr>
      <vt:lpstr>Helvetica</vt:lpstr>
      <vt:lpstr>Helvetica Neue</vt:lpstr>
      <vt:lpstr>HK Grotesk Medium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53</cp:revision>
  <dcterms:modified xsi:type="dcterms:W3CDTF">2023-11-02T12:21:39Z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